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25" d="100"/>
          <a:sy n="125" d="100"/>
        </p:scale>
        <p:origin x="13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27.02.2017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rc.heuristiclab.com/svn/core/stable" TargetMode="External"/><Relationship Id="rId4" Type="http://schemas.openxmlformats.org/officeDocument/2006/relationships/hyperlink" Target="https://src.heuristiclab.com/svn/core/tags/3.3.1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/>
              <a:t>Algorithm and Experiment Design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Open Source Optimization Environment for</a:t>
            </a:r>
            <a:br>
              <a:rPr lang="en-US" dirty="0"/>
            </a:br>
            <a:r>
              <a:rPr lang="en-US" dirty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>
                  <a:solidFill>
                    <a:srgbClr val="FF0000"/>
                  </a:solidFill>
                </a:rPr>
                <a:t>Algorithm</a:t>
              </a:r>
              <a:r>
                <a:rPr lang="de-AT" sz="2800" b="1" dirty="0">
                  <a:solidFill>
                    <a:srgbClr val="FF0000"/>
                  </a:solidFill>
                </a:rPr>
                <a:t> View</a:t>
              </a: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Problem View</a:t>
            </a: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>
                <a:solidFill>
                  <a:srgbClr val="FF0000"/>
                </a:solidFill>
              </a:rPr>
              <a:t>Parameter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 err="1">
                <a:solidFill>
                  <a:srgbClr val="FF0000"/>
                </a:solidFill>
              </a:rPr>
              <a:t>Collection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Parameter View</a:t>
            </a: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Double Value 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pPr lvl="1"/>
            <a:r>
              <a:rPr lang="de-DE" dirty="0" err="1"/>
              <a:t>evolve</a:t>
            </a:r>
            <a:r>
              <a:rPr lang="de-DE" dirty="0"/>
              <a:t> </a:t>
            </a:r>
            <a:r>
              <a:rPr lang="de-DE" dirty="0" err="1"/>
              <a:t>discriminating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GP</a:t>
            </a:r>
          </a:p>
          <a:p>
            <a:pPr lvl="4"/>
            <a:endParaRPr lang="de-DE" dirty="0"/>
          </a:p>
          <a:p>
            <a:pPr lvl="1"/>
            <a:r>
              <a:rPr lang="de-DE" dirty="0"/>
              <a:t>find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/>
              <a:t>Demonstration</a:t>
            </a:r>
          </a:p>
          <a:p>
            <a:pPr lvl="1"/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pPr lvl="4"/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lvl="2"/>
            <a:r>
              <a:rPr lang="de-DE" dirty="0" err="1"/>
              <a:t>discriminating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lvl="2"/>
            <a:r>
              <a:rPr lang="de-DE" dirty="0"/>
              <a:t>ROC-</a:t>
            </a:r>
            <a:r>
              <a:rPr lang="de-DE" dirty="0" err="1"/>
              <a:t>curve</a:t>
            </a:r>
            <a:endParaRPr lang="de-DE" dirty="0"/>
          </a:p>
          <a:p>
            <a:pPr lvl="2"/>
            <a:r>
              <a:rPr lang="de-DE" dirty="0" err="1"/>
              <a:t>confusion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/>
              <a:t>available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instance</a:t>
            </a:r>
            <a:r>
              <a:rPr lang="de-AT" dirty="0"/>
              <a:t> in HeuristicLab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ViewHost</a:t>
            </a:r>
            <a:endParaRPr lang="en-US" dirty="0"/>
          </a:p>
          <a:p>
            <a:pPr lvl="1"/>
            <a:r>
              <a:rPr lang="en-US" dirty="0"/>
              <a:t>control which hosts views</a:t>
            </a:r>
          </a:p>
          <a:p>
            <a:pPr lvl="1"/>
            <a:r>
              <a:rPr lang="en-US" dirty="0"/>
              <a:t>right-click on windows icon to switch views</a:t>
            </a:r>
          </a:p>
          <a:p>
            <a:pPr lvl="1"/>
            <a:r>
              <a:rPr lang="en-US" dirty="0"/>
              <a:t>double-click on windows icon to open another view</a:t>
            </a:r>
          </a:p>
          <a:p>
            <a:pPr lvl="1"/>
            <a:r>
              <a:rPr lang="en-US" dirty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= </a:t>
            </a:r>
            <a:r>
              <a:rPr lang="de-DE" dirty="0" err="1"/>
              <a:t>memorizing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/>
          </a:p>
          <a:p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  <a:p>
            <a:pPr lvl="1"/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partition</a:t>
            </a:r>
            <a:endParaRPr lang="de-DE" dirty="0"/>
          </a:p>
          <a:p>
            <a:pPr lvl="1"/>
            <a:r>
              <a:rPr lang="de-DE" dirty="0" err="1"/>
              <a:t>cross</a:t>
            </a:r>
            <a:r>
              <a:rPr lang="de-DE" dirty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Inspection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on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/>
              <a:t>Cross-validation</a:t>
            </a:r>
          </a:p>
          <a:p>
            <a:pPr lvl="2"/>
            <a:r>
              <a:rPr lang="de-DE" dirty="0" err="1"/>
              <a:t>Configuration</a:t>
            </a:r>
            <a:endParaRPr lang="de-DE" dirty="0"/>
          </a:p>
          <a:p>
            <a:pPr lvl="2"/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Inspect</a:t>
            </a:r>
            <a:r>
              <a:rPr lang="de-DE" dirty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Linechart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Training </a:t>
            </a:r>
            <a:r>
              <a:rPr lang="de-DE" dirty="0" err="1"/>
              <a:t>and</a:t>
            </a:r>
            <a:r>
              <a:rPr lang="de-DE" dirty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br>
              <a:rPr lang="en-US" dirty="0"/>
            </a:br>
            <a:r>
              <a:rPr lang="en-US" dirty="0"/>
              <a:t>(MATLAB, Simulink, </a:t>
            </a:r>
            <a:r>
              <a:rPr lang="en-US" dirty="0" err="1"/>
              <a:t>SciLab</a:t>
            </a:r>
            <a:r>
              <a:rPr lang="en-US" dirty="0"/>
              <a:t>, </a:t>
            </a: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algorithms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estimation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distribution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evolution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arbitrary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 (</a:t>
            </a:r>
            <a:r>
              <a:rPr lang="de-AT" dirty="0" err="1"/>
              <a:t>controller</a:t>
            </a:r>
            <a:r>
              <a:rPr lang="de-AT" dirty="0"/>
              <a:t>, etc.)</a:t>
            </a:r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join</a:t>
            </a:r>
            <a:r>
              <a:rPr lang="de-AT" dirty="0"/>
              <a:t>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Google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/>
              <a:t>write</a:t>
            </a:r>
            <a:r>
              <a:rPr lang="de-AT" dirty="0"/>
              <a:t> 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>
                <a:hlinkClick r:id="rId4"/>
              </a:rPr>
              <a:t>support@heuristiclab.com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Algorithms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Population-based</a:t>
            </a:r>
          </a:p>
          <a:p>
            <a:r>
              <a:rPr lang="en-US" sz="1200" dirty="0"/>
              <a:t>CMA-ES</a:t>
            </a:r>
          </a:p>
          <a:p>
            <a:r>
              <a:rPr lang="en-US" sz="1200" dirty="0"/>
              <a:t>Evolution Strategy</a:t>
            </a:r>
          </a:p>
          <a:p>
            <a:r>
              <a:rPr lang="en-US" sz="1200" dirty="0"/>
              <a:t>Genetic Algorithm</a:t>
            </a:r>
          </a:p>
          <a:p>
            <a:r>
              <a:rPr lang="en-US" sz="1200" dirty="0"/>
              <a:t>Offspring Selection Genetic Algorithm (OSGA)</a:t>
            </a:r>
          </a:p>
          <a:p>
            <a:r>
              <a:rPr lang="en-US" sz="1200" dirty="0"/>
              <a:t>Island Genetic Algorithm</a:t>
            </a:r>
          </a:p>
          <a:p>
            <a:r>
              <a:rPr lang="en-US" sz="1200" dirty="0"/>
              <a:t>Island Offspring Selection Genetic Algorithm</a:t>
            </a:r>
          </a:p>
          <a:p>
            <a:r>
              <a:rPr lang="en-US" sz="1200" dirty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/>
              <a:t>Relevant Alleles Preserving GA (RAPGA)</a:t>
            </a:r>
          </a:p>
          <a:p>
            <a:r>
              <a:rPr lang="en-US" sz="1200" dirty="0"/>
              <a:t>Age-Layered Population Structure (ALPS)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/>
              <a:t>NSGA-II</a:t>
            </a:r>
          </a:p>
          <a:p>
            <a:r>
              <a:rPr lang="en-US" sz="1200" dirty="0"/>
              <a:t>Scatter 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Trajectory-based</a:t>
            </a:r>
          </a:p>
          <a:p>
            <a:r>
              <a:rPr lang="en-US" sz="1200" dirty="0"/>
              <a:t>Local Search</a:t>
            </a:r>
          </a:p>
          <a:p>
            <a:r>
              <a:rPr lang="en-US" sz="1200" dirty="0" err="1"/>
              <a:t>Tabu</a:t>
            </a:r>
            <a:r>
              <a:rPr lang="en-US" sz="1200" dirty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/>
              <a:t>Variable Neighborhood Search</a:t>
            </a:r>
          </a:p>
          <a:p>
            <a:r>
              <a:rPr lang="en-US" sz="1200" dirty="0"/>
              <a:t>Simulated 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k-Nearest Neighbor</a:t>
            </a:r>
          </a:p>
          <a:p>
            <a:r>
              <a:rPr lang="en-US" sz="1200" dirty="0"/>
              <a:t>k-Means</a:t>
            </a:r>
          </a:p>
          <a:p>
            <a:r>
              <a:rPr lang="en-US" sz="1200" dirty="0" err="1"/>
              <a:t>Neighbourhood</a:t>
            </a:r>
            <a:r>
              <a:rPr lang="en-US" sz="1200" dirty="0"/>
              <a:t> Component Analysis</a:t>
            </a:r>
          </a:p>
          <a:p>
            <a:r>
              <a:rPr lang="en-US" sz="1200" dirty="0"/>
              <a:t>Artificial Neural Networks</a:t>
            </a:r>
          </a:p>
          <a:p>
            <a:r>
              <a:rPr lang="en-US" sz="1200" dirty="0"/>
              <a:t>Random Forests </a:t>
            </a:r>
          </a:p>
          <a:p>
            <a:r>
              <a:rPr lang="en-US" sz="1200" dirty="0"/>
              <a:t>Support Vector Machines</a:t>
            </a:r>
          </a:p>
          <a:p>
            <a:r>
              <a:rPr lang="en-US" sz="1200" dirty="0"/>
              <a:t>Gaussian Processes</a:t>
            </a:r>
          </a:p>
          <a:p>
            <a:r>
              <a:rPr lang="en-US" sz="1200" dirty="0"/>
              <a:t>Gradient Boosted Trees</a:t>
            </a:r>
          </a:p>
          <a:p>
            <a:r>
              <a:rPr lang="en-US" sz="1200" dirty="0"/>
              <a:t>Gradient Boosted Regression 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Additional Algorithms</a:t>
            </a:r>
          </a:p>
          <a:p>
            <a:r>
              <a:rPr lang="en-US" sz="1200" dirty="0"/>
              <a:t>User-defined 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/>
              <a:t>Hungarian 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/>
              <a:t>LM-BFGS</a:t>
            </a:r>
          </a:p>
          <a:p>
            <a:endParaRPr lang="en-US" sz="1200" dirty="0"/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HeuristicLab</a:t>
            </a:r>
            <a:r>
              <a:rPr lang="en-US" dirty="0"/>
              <a:t> Team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Heuristic and Evolutionary Algorithms Laboratory (HEAL)</a:t>
            </a:r>
          </a:p>
          <a:p>
            <a:r>
              <a:rPr lang="en-US" sz="1600" dirty="0"/>
              <a:t>School of Informatics, Communications and Media</a:t>
            </a:r>
          </a:p>
          <a:p>
            <a:r>
              <a:rPr lang="en-US" sz="1600" dirty="0"/>
              <a:t>University of Applied Sciences Upper Austria</a:t>
            </a:r>
          </a:p>
          <a:p>
            <a:endParaRPr lang="en-US" sz="1600" dirty="0"/>
          </a:p>
          <a:p>
            <a:r>
              <a:rPr lang="en-US" sz="1600" dirty="0" err="1"/>
              <a:t>Softwarepark</a:t>
            </a:r>
            <a:r>
              <a:rPr lang="en-US" sz="1600" dirty="0"/>
              <a:t> 11</a:t>
            </a:r>
          </a:p>
          <a:p>
            <a:r>
              <a:rPr lang="en-US" sz="1600" dirty="0"/>
              <a:t>A-4232 </a:t>
            </a:r>
            <a:r>
              <a:rPr lang="en-US" sz="1600" dirty="0" err="1"/>
              <a:t>Hagenberg</a:t>
            </a:r>
            <a:endParaRPr lang="en-US" sz="1600" dirty="0"/>
          </a:p>
          <a:p>
            <a:r>
              <a:rPr lang="en-US" sz="1600" dirty="0"/>
              <a:t>AUSTRIA</a:t>
            </a:r>
          </a:p>
          <a:p>
            <a:endParaRPr lang="en-US" sz="1600" dirty="0"/>
          </a:p>
          <a:p>
            <a:r>
              <a:rPr lang="en-US" sz="1600" dirty="0"/>
              <a:t>WWW: </a:t>
            </a:r>
            <a:r>
              <a:rPr lang="en-US" sz="1600" dirty="0">
                <a:hlinkClick r:id="rId3"/>
              </a:rPr>
              <a:t>http://heal.heuristiclab.com</a:t>
            </a:r>
            <a:endParaRPr lang="en-US" sz="1600" dirty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br>
              <a:rPr lang="de-AT" b="1" dirty="0"/>
            </a:br>
            <a:r>
              <a:rPr lang="de-AT" dirty="0"/>
              <a:t>CRC Press, 2009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/>
              <a:t>S.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2010</a:t>
            </a:r>
          </a:p>
          <a:p>
            <a:endParaRPr lang="de-AT" sz="2000" dirty="0"/>
          </a:p>
          <a:p>
            <a:endParaRPr lang="de-AT" sz="2000" dirty="0"/>
          </a:p>
          <a:p>
            <a:r>
              <a:rPr lang="de-AT" dirty="0"/>
              <a:t>S. Wagner, G. Kronberger, A. Beham, M. Kommenda, A. Scheibenpflug, E. Pitzer, S. Vonolfen, M. Kofler, S. Winkler, V. Dorfer, 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http://dev.heuristiclab.com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3"/>
              </a:rPr>
              <a:t>heuristiclab@googlegroups.com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4"/>
              </a:rPr>
              <a:t>http://www.youtube.com/heuristiclab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5"/>
              </a:rPr>
              <a:t>http://www.facebook.com/heuristiclab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Problems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23317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Probabilistic Traveling Salesman</a:t>
            </a:r>
          </a:p>
          <a:p>
            <a:r>
              <a:rPr lang="en-US" sz="1400" dirty="0"/>
              <a:t>Vehicle Routing</a:t>
            </a:r>
          </a:p>
          <a:p>
            <a:r>
              <a:rPr lang="en-US" sz="1400" dirty="0"/>
              <a:t>Knapsack</a:t>
            </a:r>
          </a:p>
          <a:p>
            <a:r>
              <a:rPr lang="en-US" sz="1400" dirty="0"/>
              <a:t>Bin Packing</a:t>
            </a:r>
          </a:p>
          <a:p>
            <a:r>
              <a:rPr lang="en-US" sz="1400" dirty="0"/>
              <a:t>NK[P,Q]</a:t>
            </a:r>
          </a:p>
          <a:p>
            <a:r>
              <a:rPr lang="en-US" sz="1400" dirty="0"/>
              <a:t>Job Shop Scheduling</a:t>
            </a:r>
          </a:p>
          <a:p>
            <a:r>
              <a:rPr lang="en-US" sz="1400" dirty="0"/>
              <a:t>Linear Assignment</a:t>
            </a:r>
          </a:p>
          <a:p>
            <a:r>
              <a:rPr lang="en-US" sz="1400" dirty="0"/>
              <a:t>Quadratic 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r>
              <a:rPr lang="en-US" sz="1400" dirty="0"/>
              <a:t>Orienteering</a:t>
            </a:r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/>
              <a:t>step</a:t>
            </a:r>
            <a:endParaRPr lang="de-AT" sz="1400" dirty="0"/>
          </a:p>
          <a:p>
            <a:r>
              <a:rPr lang="de-AT" sz="1400" dirty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23317"/>
            <a:ext cx="4038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MUX)</a:t>
            </a:r>
          </a:p>
          <a:p>
            <a:r>
              <a:rPr lang="en-US" sz="1400" dirty="0"/>
              <a:t>Symbolic 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r>
              <a:rPr lang="en-US" sz="1400" dirty="0" err="1"/>
              <a:t>Robocode</a:t>
            </a:r>
            <a:endParaRPr lang="en-US" sz="1400" dirty="0"/>
          </a:p>
          <a:p>
            <a:r>
              <a:rPr lang="en-US" sz="1400" dirty="0"/>
              <a:t>Grammatical Evolution</a:t>
            </a:r>
          </a:p>
          <a:p>
            <a:pPr lvl="1"/>
            <a:endParaRPr lang="en-US" sz="1000" b="1" dirty="0"/>
          </a:p>
          <a:p>
            <a:pPr marL="0" indent="0">
              <a:buNone/>
            </a:pPr>
            <a:r>
              <a:rPr lang="en-US" sz="1400" b="1" dirty="0"/>
              <a:t>Additional Problems</a:t>
            </a:r>
          </a:p>
          <a:p>
            <a:r>
              <a:rPr lang="en-US" sz="1400" dirty="0"/>
              <a:t>Single-/Multi-Objective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/>
              <a:t>Programmable Problem</a:t>
            </a:r>
          </a:p>
          <a:p>
            <a:r>
              <a:rPr lang="en-US" sz="1400" dirty="0"/>
              <a:t>External Evaluation Problem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Anylogic</a:t>
            </a:r>
            <a:r>
              <a:rPr lang="en-US" sz="1400" dirty="0"/>
              <a:t>, Scilab, MATLAB)</a:t>
            </a:r>
          </a:p>
          <a:p>
            <a:r>
              <a:rPr lang="en-US" sz="1400" dirty="0"/>
              <a:t>Regression, Classification, Clustering</a:t>
            </a:r>
          </a:p>
          <a:p>
            <a:r>
              <a:rPr lang="en-US" sz="1400" dirty="0"/>
              <a:t>Trading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I:</a:t>
            </a:r>
            <a:br>
              <a:rPr lang="de-DE" dirty="0"/>
            </a:br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/>
          </a:p>
          <a:p>
            <a:r>
              <a:rPr lang="de-AT" dirty="0"/>
              <a:t>Create,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/>
              <a:t>Algorithms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Parallelization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Runs</a:t>
            </a:r>
          </a:p>
          <a:p>
            <a:pPr lvl="3"/>
            <a:endParaRPr lang="de-AT" dirty="0"/>
          </a:p>
          <a:p>
            <a:r>
              <a:rPr lang="de-AT" dirty="0" err="1"/>
              <a:t>Analyzers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HeuristicLab Optimizer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double-click to open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sample algorithms and problems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>
                <a:hlinkClick r:id="rId2"/>
              </a:rPr>
              <a:t>http://heal.heuristiclab.com/team/wagner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>
                <a:hlinkClick r:id="rId3"/>
              </a:rPr>
              <a:t>http://heal.heuristiclab.com/team/kronberger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memory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afterwards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clipboard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Analyze</a:t>
            </a:r>
            <a:r>
              <a:rPr lang="de-DE" dirty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Multi-Line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Explain basic GUI usability 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Motivation and Goals</a:t>
            </a:r>
          </a:p>
          <a:p>
            <a:pPr lvl="1"/>
            <a:r>
              <a:rPr lang="en-US" dirty="0"/>
              <a:t>graphical user interface</a:t>
            </a:r>
          </a:p>
          <a:p>
            <a:pPr lvl="1"/>
            <a:r>
              <a:rPr lang="en-US" dirty="0"/>
              <a:t>paradigm independence</a:t>
            </a:r>
          </a:p>
          <a:p>
            <a:pPr lvl="1"/>
            <a:r>
              <a:rPr lang="en-US" dirty="0"/>
              <a:t>multiple algorithms and problems</a:t>
            </a:r>
          </a:p>
          <a:p>
            <a:pPr lvl="1"/>
            <a:r>
              <a:rPr lang="en-US" dirty="0"/>
              <a:t>large scale experiments and analyses</a:t>
            </a:r>
          </a:p>
          <a:p>
            <a:pPr lvl="1"/>
            <a:r>
              <a:rPr lang="en-US" dirty="0"/>
              <a:t>parallelization</a:t>
            </a:r>
          </a:p>
          <a:p>
            <a:pPr lvl="1"/>
            <a:r>
              <a:rPr lang="en-US" dirty="0"/>
              <a:t>extensibility, flexibility and reusability</a:t>
            </a:r>
          </a:p>
          <a:p>
            <a:pPr lvl="1"/>
            <a:r>
              <a:rPr lang="en-US" dirty="0"/>
              <a:t>visual and interactive algorithm development</a:t>
            </a:r>
          </a:p>
          <a:p>
            <a:pPr lvl="1"/>
            <a:r>
              <a:rPr lang="en-US" dirty="0"/>
              <a:t>multiple layers of abstraction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Facts</a:t>
            </a:r>
          </a:p>
          <a:p>
            <a:pPr lvl="1"/>
            <a:r>
              <a:rPr lang="en-US" dirty="0"/>
              <a:t>development of </a:t>
            </a:r>
            <a:r>
              <a:rPr lang="en-US" dirty="0" err="1"/>
              <a:t>HeuristicLab</a:t>
            </a:r>
            <a:r>
              <a:rPr lang="en-US" dirty="0"/>
              <a:t> started in 2002</a:t>
            </a:r>
          </a:p>
          <a:p>
            <a:pPr lvl="1"/>
            <a:r>
              <a:rPr lang="en-US" dirty="0"/>
              <a:t>based on Microsoft .NET and C#</a:t>
            </a:r>
          </a:p>
          <a:p>
            <a:pPr lvl="1"/>
            <a:r>
              <a:rPr lang="en-US" dirty="0"/>
              <a:t>used in research and education</a:t>
            </a:r>
          </a:p>
          <a:p>
            <a:pPr lvl="1"/>
            <a:r>
              <a:rPr lang="en-US" dirty="0"/>
              <a:t>second place at the </a:t>
            </a:r>
            <a:r>
              <a:rPr lang="en-US" i="1" dirty="0"/>
              <a:t>Microsoft Innovation Award 2009</a:t>
            </a:r>
          </a:p>
          <a:p>
            <a:pPr lvl="1"/>
            <a:r>
              <a:rPr lang="en-US" dirty="0"/>
              <a:t>open source (GNU General Public License)</a:t>
            </a:r>
          </a:p>
          <a:p>
            <a:pPr lvl="1"/>
            <a:r>
              <a:rPr lang="en-US" dirty="0"/>
              <a:t>version 3.3.0 released on May 18th, 2010</a:t>
            </a:r>
          </a:p>
          <a:p>
            <a:pPr lvl="1"/>
            <a:r>
              <a:rPr lang="en-US" dirty="0"/>
              <a:t>latest version 3.3.14 "Denver"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Scripts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Working with </a:t>
            </a:r>
            <a:r>
              <a:rPr lang="en-US" b="1" dirty="0" err="1"/>
              <a:t>HeuristicLab</a:t>
            </a:r>
            <a:endParaRPr lang="en-US" b="1" dirty="0"/>
          </a:p>
          <a:p>
            <a:r>
              <a:rPr lang="en-US" b="1" dirty="0"/>
              <a:t>Demonstration Part II: Data-based Modeling 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II:</a:t>
            </a:r>
            <a:br>
              <a:rPr lang="de-DE" dirty="0"/>
            </a:br>
            <a:r>
              <a:rPr lang="de-DE" dirty="0"/>
              <a:t>Data-</a:t>
            </a:r>
            <a:r>
              <a:rPr lang="de-DE" dirty="0" err="1"/>
              <a:t>based</a:t>
            </a:r>
            <a:r>
              <a:rPr lang="de-DE" dirty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r>
              <a:rPr lang="de-DE" dirty="0"/>
              <a:t>Model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export</a:t>
            </a:r>
            <a:endParaRPr lang="de-DE" dirty="0"/>
          </a:p>
          <a:p>
            <a:r>
              <a:rPr lang="de-DE" dirty="0"/>
              <a:t>Variable </a:t>
            </a:r>
            <a:r>
              <a:rPr lang="de-DE" dirty="0" err="1"/>
              <a:t>relevance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/>
              <a:t>Dataset: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 Analysis in 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Symbolic regression and classification using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Libraries:</a:t>
            </a:r>
          </a:p>
          <a:p>
            <a:pPr lvl="1"/>
            <a:r>
              <a:rPr lang="en-US" dirty="0"/>
              <a:t>Linear Regression, Logistic Regression, 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, k-Means, </a:t>
            </a:r>
          </a:p>
          <a:p>
            <a:pPr lvl="1"/>
            <a:r>
              <a:rPr lang="en-US" dirty="0"/>
              <a:t>Random Forest, Support Vector Machines, </a:t>
            </a:r>
            <a:br>
              <a:rPr lang="en-US" dirty="0"/>
            </a:br>
            <a:r>
              <a:rPr lang="en-US" dirty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Poly-10 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x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x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4</a:t>
            </a:r>
            <a:r>
              <a:rPr lang="en-US" dirty="0"/>
              <a:t> + x</a:t>
            </a:r>
            <a:r>
              <a:rPr lang="en-US" baseline="-25000" dirty="0"/>
              <a:t>5</a:t>
            </a:r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dirty="0"/>
              <a:t> + x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7</a:t>
            </a:r>
            <a:r>
              <a:rPr lang="en-US" dirty="0"/>
              <a:t>x</a:t>
            </a:r>
            <a:r>
              <a:rPr lang="en-US" baseline="-25000" dirty="0"/>
              <a:t>9</a:t>
            </a:r>
            <a:r>
              <a:rPr lang="en-US" dirty="0"/>
              <a:t> + x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dirty="0"/>
              <a:t>x</a:t>
            </a:r>
            <a:r>
              <a:rPr lang="en-US" baseline="-25000" dirty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frequently used in GP literature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available as benchmark problem instance in HeuristicLab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import</a:t>
            </a:r>
            <a:endParaRPr lang="de-DE" dirty="0"/>
          </a:p>
          <a:p>
            <a:pPr lvl="1"/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variables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partitions</a:t>
            </a:r>
            <a:r>
              <a:rPr lang="de-DE" dirty="0"/>
              <a:t> (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)</a:t>
            </a:r>
          </a:p>
          <a:p>
            <a:pPr lvl="3"/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3"/>
            <a:endParaRPr lang="de-DE" dirty="0"/>
          </a:p>
          <a:p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get HeuristicLab?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Download binaries</a:t>
            </a:r>
          </a:p>
          <a:p>
            <a:pPr lvl="1"/>
            <a:r>
              <a:rPr lang="en-US" dirty="0"/>
              <a:t>deployed as ZIP archives</a:t>
            </a:r>
          </a:p>
          <a:p>
            <a:pPr lvl="1"/>
            <a:r>
              <a:rPr lang="en-US" dirty="0"/>
              <a:t>latest stable version 3.3.14 "Denver"</a:t>
            </a:r>
          </a:p>
          <a:p>
            <a:pPr lvl="2"/>
            <a:r>
              <a:rPr lang="en-US" dirty="0"/>
              <a:t>released on July 24th, 2016</a:t>
            </a:r>
          </a:p>
          <a:p>
            <a:pPr lvl="1"/>
            <a:r>
              <a:rPr lang="en-US" dirty="0"/>
              <a:t>daily trunk builds</a:t>
            </a:r>
          </a:p>
          <a:p>
            <a:pPr lvl="1"/>
            <a:r>
              <a:rPr lang="en-US" dirty="0">
                <a:hlinkClick r:id="rId3"/>
              </a:rPr>
              <a:t>http://dev.heuristiclab.com/download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Check out sources</a:t>
            </a:r>
          </a:p>
          <a:p>
            <a:pPr lvl="1"/>
            <a:r>
              <a:rPr lang="en-US" dirty="0"/>
              <a:t>SVN repository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3.3.14 tag</a:t>
            </a:r>
          </a:p>
          <a:p>
            <a:pPr lvl="2"/>
            <a:r>
              <a:rPr lang="en-US" dirty="0">
                <a:hlinkClick r:id="rId4"/>
              </a:rPr>
              <a:t>https://src.heuristiclab.com/svn/core/tags/3.3.14</a:t>
            </a:r>
            <a:endParaRPr lang="en-US" dirty="0"/>
          </a:p>
          <a:p>
            <a:pPr lvl="1"/>
            <a:r>
              <a:rPr lang="en-US" dirty="0"/>
              <a:t>Stable development version</a:t>
            </a:r>
          </a:p>
          <a:p>
            <a:pPr lvl="2"/>
            <a:r>
              <a:rPr lang="en-US" dirty="0">
                <a:hlinkClick r:id="rId5"/>
              </a:rPr>
              <a:t>https://src.heuristiclab.com/svn/core/stable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License</a:t>
            </a:r>
          </a:p>
          <a:p>
            <a:pPr lvl="1"/>
            <a:r>
              <a:rPr lang="en-US" dirty="0"/>
              <a:t>GNU General Public License (Version 3)</a:t>
            </a:r>
          </a:p>
          <a:p>
            <a:pPr lvl="3"/>
            <a:endParaRPr lang="en-US" dirty="0"/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Microsoft .NET Framework 4.5</a:t>
            </a:r>
          </a:p>
          <a:p>
            <a:pPr lvl="1"/>
            <a:r>
              <a:rPr lang="en-US" dirty="0"/>
              <a:t>enough RAM and CPU power ;-)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Plugin Infrastructure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consists of many assemblies</a:t>
            </a:r>
          </a:p>
          <a:p>
            <a:pPr lvl="1"/>
            <a:r>
              <a:rPr lang="en-US" dirty="0"/>
              <a:t>150+ plugins in </a:t>
            </a:r>
            <a:r>
              <a:rPr lang="en-US" dirty="0" err="1"/>
              <a:t>HeuristicLab</a:t>
            </a:r>
            <a:r>
              <a:rPr lang="en-US" dirty="0"/>
              <a:t> 3.3.14</a:t>
            </a:r>
          </a:p>
          <a:p>
            <a:pPr lvl="1"/>
            <a:r>
              <a:rPr lang="en-US" dirty="0"/>
              <a:t>plugins can be loaded or unloaded at runtime</a:t>
            </a:r>
          </a:p>
          <a:p>
            <a:pPr lvl="1"/>
            <a:r>
              <a:rPr lang="en-US" dirty="0"/>
              <a:t>plugins can be updated via internet</a:t>
            </a:r>
          </a:p>
          <a:p>
            <a:pPr lvl="1"/>
            <a:r>
              <a:rPr lang="en-US" dirty="0"/>
              <a:t>application plugins provide GUI frontends</a:t>
            </a:r>
          </a:p>
          <a:p>
            <a:pPr lvl="3"/>
            <a:endParaRPr lang="en-US" dirty="0"/>
          </a:p>
          <a:p>
            <a:r>
              <a:rPr lang="en-US" dirty="0"/>
              <a:t>Extensibility</a:t>
            </a:r>
          </a:p>
          <a:p>
            <a:pPr lvl="1"/>
            <a:r>
              <a:rPr lang="en-US" dirty="0"/>
              <a:t>developing and deploying new plugins is easy</a:t>
            </a:r>
          </a:p>
          <a:p>
            <a:pPr lvl="1"/>
            <a:r>
              <a:rPr lang="en-US" dirty="0"/>
              <a:t>dependencies are explicitly defined, automatically checked and resolved</a:t>
            </a:r>
          </a:p>
          <a:p>
            <a:pPr lvl="1"/>
            <a:r>
              <a:rPr lang="en-US" dirty="0"/>
              <a:t>automatic discovery of interface implementations (service locator pattern)</a:t>
            </a:r>
          </a:p>
          <a:p>
            <a:pPr lvl="3"/>
            <a:endParaRPr lang="en-US" dirty="0"/>
          </a:p>
          <a:p>
            <a:r>
              <a:rPr lang="en-US" dirty="0"/>
              <a:t>Plugin Manager</a:t>
            </a:r>
          </a:p>
          <a:p>
            <a:pPr lvl="1"/>
            <a:r>
              <a:rPr lang="en-US" dirty="0"/>
              <a:t>GUI to check, install, update or delete plugins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Symbolic</a:t>
            </a:r>
            <a:r>
              <a:rPr lang="de-AT" sz="3200" dirty="0"/>
              <a:t> Regression </a:t>
            </a:r>
            <a:r>
              <a:rPr lang="de-AT" sz="3200" dirty="0" err="1"/>
              <a:t>with</a:t>
            </a:r>
            <a:r>
              <a:rPr lang="de-AT" sz="3200" dirty="0"/>
              <a:t> </a:t>
            </a:r>
            <a:r>
              <a:rPr lang="de-AT" sz="3200" dirty="0" err="1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/>
              <a:t>white</a:t>
            </a:r>
            <a:r>
              <a:rPr lang="de-AT" dirty="0"/>
              <a:t>-box </a:t>
            </a:r>
            <a:r>
              <a:rPr lang="de-AT" dirty="0" err="1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Symbolic</a:t>
            </a:r>
            <a:r>
              <a:rPr lang="de-DE" dirty="0"/>
              <a:t> 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terminal </a:t>
            </a:r>
            <a:r>
              <a:rPr lang="de-DE" dirty="0" err="1"/>
              <a:t>set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  <a:p>
            <a:pPr lvl="1"/>
            <a:r>
              <a:rPr lang="de-DE" dirty="0" err="1"/>
              <a:t>evaluation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 err="1"/>
              <a:t>selection</a:t>
            </a:r>
            <a:endParaRPr lang="de-DE" dirty="0"/>
          </a:p>
          <a:p>
            <a:pPr lvl="1"/>
            <a:r>
              <a:rPr lang="de-DE" dirty="0" err="1"/>
              <a:t>mutation</a:t>
            </a:r>
            <a:endParaRPr lang="de-DE" dirty="0"/>
          </a:p>
          <a:p>
            <a:pPr lvl="5"/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Plugin</a:t>
            </a:r>
            <a:r>
              <a:rPr lang="de-AT" dirty="0"/>
              <a:t> </a:t>
            </a:r>
            <a:r>
              <a:rPr lang="de-AT" dirty="0" err="1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GUI is made up of views</a:t>
            </a:r>
          </a:p>
          <a:p>
            <a:pPr lvl="1"/>
            <a:r>
              <a:rPr lang="en-US" dirty="0"/>
              <a:t>views are visual representations of content objects</a:t>
            </a:r>
          </a:p>
          <a:p>
            <a:pPr lvl="1"/>
            <a:r>
              <a:rPr lang="en-US" dirty="0"/>
              <a:t>views are composed in the same way as their content</a:t>
            </a:r>
          </a:p>
          <a:p>
            <a:pPr lvl="1"/>
            <a:r>
              <a:rPr lang="en-US" dirty="0"/>
              <a:t>views and content objects are loosely coupled</a:t>
            </a:r>
          </a:p>
          <a:p>
            <a:pPr lvl="1"/>
            <a:r>
              <a:rPr lang="en-US" dirty="0"/>
              <a:t>multiple different views may exist for the same content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Drag &amp; Drop</a:t>
            </a:r>
          </a:p>
          <a:p>
            <a:pPr lvl="1"/>
            <a:r>
              <a:rPr lang="en-US" dirty="0"/>
              <a:t>views support drag &amp; drop operations</a:t>
            </a:r>
          </a:p>
          <a:p>
            <a:pPr lvl="1"/>
            <a:r>
              <a:rPr lang="en-US" dirty="0"/>
              <a:t>content objects can be copied or moved (shift key)</a:t>
            </a:r>
          </a:p>
          <a:p>
            <a:pPr lvl="1"/>
            <a:r>
              <a:rPr lang="en-US" dirty="0"/>
              <a:t>enabled for collection items and content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Demonstration</a:t>
            </a:r>
          </a:p>
          <a:p>
            <a:pPr lvl="1"/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impacts</a:t>
            </a:r>
            <a:endParaRPr lang="de-DE" dirty="0"/>
          </a:p>
          <a:p>
            <a:pPr lvl="5"/>
            <a:endParaRPr lang="de-DE" dirty="0"/>
          </a:p>
          <a:p>
            <a:pPr lvl="1"/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DE" dirty="0"/>
          </a:p>
          <a:p>
            <a:pPr lvl="2"/>
            <a:r>
              <a:rPr lang="de-DE" dirty="0"/>
              <a:t>online update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6"/>
            <a:endParaRPr lang="de-DE" dirty="0"/>
          </a:p>
          <a:p>
            <a:pPr lvl="1"/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expor</a:t>
            </a:r>
            <a:r>
              <a:rPr lang="de-AT" dirty="0"/>
              <a:t>t</a:t>
            </a:r>
          </a:p>
          <a:p>
            <a:pPr lvl="2"/>
            <a:r>
              <a:rPr lang="de-DE" dirty="0"/>
              <a:t>Excel</a:t>
            </a:r>
          </a:p>
          <a:p>
            <a:pPr lvl="2"/>
            <a:r>
              <a:rPr lang="de-DE" dirty="0"/>
              <a:t>MATLAB</a:t>
            </a:r>
          </a:p>
          <a:p>
            <a:pPr lvl="2"/>
            <a:r>
              <a:rPr lang="de-DE" dirty="0" err="1"/>
              <a:t>LaTeX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Detailed</a:t>
            </a:r>
            <a:r>
              <a:rPr lang="de-DE" dirty="0"/>
              <a:t> Model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Are Also </a:t>
            </a:r>
            <a:r>
              <a:rPr lang="de-DE" dirty="0" err="1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i="1" dirty="0" err="1"/>
              <a:t>ViewHost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switch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textual</a:t>
            </a:r>
            <a:r>
              <a:rPr lang="de-DE" sz="2400" dirty="0"/>
              <a:t> </a:t>
            </a:r>
            <a:r>
              <a:rPr lang="de-DE" sz="2400" dirty="0" err="1"/>
              <a:t>representation</a:t>
            </a:r>
            <a:r>
              <a:rPr lang="de-DE" sz="2400" dirty="0"/>
              <a:t> </a:t>
            </a:r>
            <a:r>
              <a:rPr lang="de-DE" sz="2400" dirty="0" err="1"/>
              <a:t>view</a:t>
            </a:r>
            <a:r>
              <a:rPr lang="de-DE" sz="24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Default </a:t>
            </a: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LaTeX</a:t>
            </a:r>
            <a:r>
              <a:rPr lang="de-DE" dirty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 </a:t>
            </a:r>
            <a:r>
              <a:rPr lang="de-DE" dirty="0" err="1"/>
              <a:t>Relevance</a:t>
            </a:r>
            <a:r>
              <a:rPr lang="de-DE" dirty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/>
              <a:t>Which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?</a:t>
            </a:r>
          </a:p>
          <a:p>
            <a:pPr lvl="4"/>
            <a:endParaRPr lang="de-DE" dirty="0"/>
          </a:p>
          <a:p>
            <a:r>
              <a:rPr lang="de-DE" dirty="0"/>
              <a:t>Demonstration</a:t>
            </a:r>
          </a:p>
          <a:p>
            <a:pPr lvl="1"/>
            <a:r>
              <a:rPr lang="de-DE" dirty="0"/>
              <a:t>Variable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analyzer</a:t>
            </a:r>
            <a:endParaRPr lang="de-DE" dirty="0"/>
          </a:p>
          <a:p>
            <a:pPr lvl="1"/>
            <a:r>
              <a:rPr lang="de-DE" dirty="0" err="1"/>
              <a:t>symbol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analyzer</a:t>
            </a:r>
            <a:endParaRPr lang="de-DE" dirty="0"/>
          </a:p>
          <a:p>
            <a:pPr lvl="1"/>
            <a:r>
              <a:rPr lang="de-DE" dirty="0"/>
              <a:t>variable </a:t>
            </a:r>
            <a:r>
              <a:rPr lang="de-DE" dirty="0" err="1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3870</Words>
  <Application>Microsoft Office PowerPoint</Application>
  <PresentationFormat>Bildschirmpräsentation (4:3)</PresentationFormat>
  <Paragraphs>1113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215</cp:revision>
  <dcterms:created xsi:type="dcterms:W3CDTF">2011-02-08T10:23:16Z</dcterms:created>
  <dcterms:modified xsi:type="dcterms:W3CDTF">2017-02-27T22:55:49Z</dcterms:modified>
</cp:coreProperties>
</file>